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68" r:id="rId3"/>
    <p:sldId id="391" r:id="rId4"/>
    <p:sldId id="392" r:id="rId5"/>
    <p:sldId id="277" r:id="rId6"/>
    <p:sldId id="278" r:id="rId7"/>
    <p:sldId id="256" r:id="rId8"/>
    <p:sldId id="258" r:id="rId9"/>
    <p:sldId id="262" r:id="rId10"/>
    <p:sldId id="389" r:id="rId11"/>
    <p:sldId id="342" r:id="rId12"/>
    <p:sldId id="279" r:id="rId13"/>
    <p:sldId id="259" r:id="rId14"/>
    <p:sldId id="260" r:id="rId15"/>
    <p:sldId id="283" r:id="rId16"/>
    <p:sldId id="281" r:id="rId17"/>
    <p:sldId id="282" r:id="rId18"/>
    <p:sldId id="301" r:id="rId19"/>
    <p:sldId id="318" r:id="rId20"/>
    <p:sldId id="320" r:id="rId21"/>
    <p:sldId id="321" r:id="rId22"/>
    <p:sldId id="323" r:id="rId24"/>
    <p:sldId id="322" r:id="rId25"/>
    <p:sldId id="346" r:id="rId26"/>
    <p:sldId id="382" r:id="rId27"/>
    <p:sldId id="347" r:id="rId28"/>
    <p:sldId id="383" r:id="rId29"/>
    <p:sldId id="348" r:id="rId30"/>
    <p:sldId id="349" r:id="rId31"/>
    <p:sldId id="317" r:id="rId32"/>
    <p:sldId id="384" r:id="rId33"/>
    <p:sldId id="385" r:id="rId34"/>
    <p:sldId id="300" r:id="rId35"/>
    <p:sldId id="343" r:id="rId36"/>
    <p:sldId id="353" r:id="rId37"/>
    <p:sldId id="344" r:id="rId38"/>
    <p:sldId id="355" r:id="rId39"/>
    <p:sldId id="345" r:id="rId40"/>
    <p:sldId id="387" r:id="rId41"/>
    <p:sldId id="386" r:id="rId42"/>
    <p:sldId id="388" r:id="rId43"/>
    <p:sldId id="356" r:id="rId44"/>
    <p:sldId id="357" r:id="rId45"/>
    <p:sldId id="358" r:id="rId46"/>
    <p:sldId id="359" r:id="rId47"/>
    <p:sldId id="360" r:id="rId48"/>
    <p:sldId id="361" r:id="rId49"/>
    <p:sldId id="371" r:id="rId50"/>
    <p:sldId id="372" r:id="rId51"/>
    <p:sldId id="373" r:id="rId52"/>
    <p:sldId id="374" r:id="rId53"/>
    <p:sldId id="375" r:id="rId54"/>
    <p:sldId id="377" r:id="rId55"/>
    <p:sldId id="376" r:id="rId56"/>
    <p:sldId id="378" r:id="rId57"/>
    <p:sldId id="379" r:id="rId58"/>
    <p:sldId id="381" r:id="rId59"/>
    <p:sldId id="380" r:id="rId60"/>
    <p:sldId id="390" r:id="rId61"/>
    <p:sldId id="370" r:id="rId62"/>
    <p:sldId id="350" r:id="rId63"/>
    <p:sldId id="351" r:id="rId64"/>
    <p:sldId id="352" r:id="rId65"/>
    <p:sldId id="354" r:id="rId66"/>
    <p:sldId id="369" r:id="rId67"/>
    <p:sldId id="362" r:id="rId68"/>
    <p:sldId id="363" r:id="rId69"/>
    <p:sldId id="364" r:id="rId70"/>
    <p:sldId id="365" r:id="rId71"/>
    <p:sldId id="366" r:id="rId72"/>
    <p:sldId id="367" r:id="rId73"/>
    <p:sldId id="269" r:id="rId74"/>
    <p:sldId id="280" r:id="rId75"/>
    <p:sldId id="261" r:id="rId76"/>
    <p:sldId id="263" r:id="rId77"/>
    <p:sldId id="264" r:id="rId78"/>
    <p:sldId id="265" r:id="rId79"/>
    <p:sldId id="266" r:id="rId80"/>
    <p:sldId id="267" r:id="rId81"/>
    <p:sldId id="268" r:id="rId82"/>
    <p:sldId id="270" r:id="rId83"/>
    <p:sldId id="271" r:id="rId84"/>
    <p:sldId id="27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9.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75055" y="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Computer Vision</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7171055" y="240030"/>
            <a:ext cx="4064000" cy="1753235"/>
          </a:xfrm>
          <a:prstGeom prst="rect">
            <a:avLst/>
          </a:prstGeom>
          <a:noFill/>
        </p:spPr>
        <p:txBody>
          <a:bodyPr wrap="square" rtlCol="0">
            <a:spAutoFit/>
          </a:bodyPr>
          <a:p>
            <a:pPr marL="342900" indent="-342900">
              <a:buAutoNum type="arabicPeriod"/>
            </a:pPr>
            <a:r>
              <a:rPr lang="en-IN" altLang="en-US"/>
              <a:t>Image Classification</a:t>
            </a:r>
            <a:endParaRPr lang="en-IN" altLang="en-US"/>
          </a:p>
          <a:p>
            <a:pPr marL="342900" indent="-342900">
              <a:buAutoNum type="arabicPeriod"/>
            </a:pPr>
            <a:r>
              <a:rPr lang="en-IN" altLang="en-US"/>
              <a:t>Object Detection &amp; Localizations</a:t>
            </a:r>
            <a:endParaRPr lang="en-IN" altLang="en-US"/>
          </a:p>
          <a:p>
            <a:pPr marL="342900" indent="-342900">
              <a:buAutoNum type="arabicPeriod"/>
            </a:pPr>
            <a:r>
              <a:rPr lang="en-IN" altLang="en-US"/>
              <a:t>Image Segmentations</a:t>
            </a:r>
            <a:endParaRPr lang="en-IN" altLang="en-US"/>
          </a:p>
          <a:p>
            <a:pPr marL="342900" indent="-342900">
              <a:buAutoNum type="arabicPeriod"/>
            </a:pPr>
            <a:r>
              <a:rPr lang="en-IN" altLang="en-US"/>
              <a:t>Siamese Network</a:t>
            </a:r>
            <a:endParaRPr lang="en-IN" altLang="en-US"/>
          </a:p>
          <a:p>
            <a:pPr marL="342900" indent="-342900">
              <a:buAutoNum type="arabicPeriod"/>
            </a:pPr>
            <a:r>
              <a:rPr lang="en-IN" altLang="en-US"/>
              <a:t>GAN(Generative Adversal Networks)</a:t>
            </a:r>
            <a:endParaRPr lang="en-IN" altLang="en-US"/>
          </a:p>
          <a:p>
            <a:pPr marL="342900" indent="-342900">
              <a:buAutoNum type="arabicPeriod"/>
            </a:pP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2032953"/>
            <a:ext cx="5080000" cy="15246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OCR Engine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Pytesseract</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Recognition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Recognition from image</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3" name="Text Box 2"/>
          <p:cNvSpPr txBox="1"/>
          <p:nvPr/>
        </p:nvSpPr>
        <p:spPr>
          <a:xfrm>
            <a:off x="2318385" y="369570"/>
            <a:ext cx="4064000" cy="368300"/>
          </a:xfrm>
          <a:prstGeom prst="rect">
            <a:avLst/>
          </a:prstGeom>
          <a:noFill/>
        </p:spPr>
        <p:txBody>
          <a:bodyPr wrap="square" rtlCol="0">
            <a:spAutoFit/>
          </a:bodyPr>
          <a:p>
            <a:r>
              <a:rPr lang="en-IN" altLang="en-US"/>
              <a:t>OLD SYLLABUS</a:t>
            </a:r>
            <a:endParaRPr lang="en-IN" altLang="en-US"/>
          </a:p>
        </p:txBody>
      </p:sp>
      <p:sp>
        <p:nvSpPr>
          <p:cNvPr id="4" name="Text Box 3"/>
          <p:cNvSpPr txBox="1"/>
          <p:nvPr/>
        </p:nvSpPr>
        <p:spPr>
          <a:xfrm>
            <a:off x="899160" y="655320"/>
            <a:ext cx="5080000" cy="432752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Computer Vision &amp; OpenCV  </a:t>
            </a:r>
            <a:endParaRPr sz="25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What is Computer Vision</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History of Computer Vision</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Tools &amp; Technology used in Computer Vision</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Application of Computer Vision</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What is OpenCV</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Installation of OpenCV</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First program with OpenCV</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Reading &amp; Writing Images</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Capture Videos from Camera</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Reading &amp; Saving Videos</a:t>
            </a:r>
            <a:endParaRPr sz="1600" b="0" i="0">
              <a:solidFill>
                <a:srgbClr val="333333"/>
              </a:solidFill>
              <a:latin typeface="Tomorrow"/>
              <a:ea typeface="Tomorrow"/>
            </a:endParaRPr>
          </a:p>
          <a:p>
            <a:pPr marL="285750" indent="-285750">
              <a:lnSpc>
                <a:spcPct val="140000"/>
              </a:lnSpc>
              <a:spcBef>
                <a:spcPct val="0"/>
              </a:spcBef>
              <a:spcAft>
                <a:spcPct val="0"/>
              </a:spcAft>
              <a:buFont typeface="Arial" panose="020B0604020202020204" pitchFamily="34" charset="0"/>
              <a:buChar char="•"/>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6" name="Text Box 5"/>
          <p:cNvSpPr txBox="1"/>
          <p:nvPr/>
        </p:nvSpPr>
        <p:spPr>
          <a:xfrm>
            <a:off x="996950" y="4982845"/>
            <a:ext cx="5080000" cy="166370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Image Classification - FACE RECOGNITION PROJECT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Haar Cascade Clasifier</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Image Classification with CNN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7" name="Text Box 6"/>
          <p:cNvSpPr txBox="1"/>
          <p:nvPr/>
        </p:nvSpPr>
        <p:spPr>
          <a:xfrm>
            <a:off x="6076950" y="369570"/>
            <a:ext cx="5080000" cy="166370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 Object Detection - CAR DEFECT DETECTION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Template Matching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Edge Detection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5" name="Text Box 4"/>
          <p:cNvSpPr txBox="1"/>
          <p:nvPr/>
        </p:nvSpPr>
        <p:spPr>
          <a:xfrm>
            <a:off x="5823585" y="3558222"/>
            <a:ext cx="5080000" cy="177101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Object Detection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Object Detection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Object Detection using Haar Cascade</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MobileNet SSD</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RCNN and YOLO</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8" name="Text Box 7"/>
          <p:cNvSpPr txBox="1"/>
          <p:nvPr/>
        </p:nvSpPr>
        <p:spPr>
          <a:xfrm>
            <a:off x="5733415" y="5328603"/>
            <a:ext cx="5080000" cy="15246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MediaPipe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MediaPipe</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FaceMesh</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Hand, Pose and Holistic Models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6555" y="280035"/>
            <a:ext cx="4064000" cy="368300"/>
          </a:xfrm>
          <a:prstGeom prst="rect">
            <a:avLst/>
          </a:prstGeom>
          <a:noFill/>
        </p:spPr>
        <p:txBody>
          <a:bodyPr wrap="square" rtlCol="0">
            <a:spAutoFit/>
          </a:bodyPr>
          <a:p>
            <a:r>
              <a:rPr lang="en-IN" altLang="en-US"/>
              <a:t>NEWSYLLABUS</a:t>
            </a:r>
            <a:endParaRPr lang="en-IN" altLang="en-US"/>
          </a:p>
        </p:txBody>
      </p:sp>
      <p:sp>
        <p:nvSpPr>
          <p:cNvPr id="3" name="Text Box 2"/>
          <p:cNvSpPr txBox="1"/>
          <p:nvPr/>
        </p:nvSpPr>
        <p:spPr>
          <a:xfrm>
            <a:off x="581660" y="735648"/>
            <a:ext cx="5080000" cy="15246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Computer Vision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Object Detection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Region Proposal Techniques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Semantic Segmentation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4" name="Text Box 3"/>
          <p:cNvSpPr txBox="1"/>
          <p:nvPr/>
        </p:nvSpPr>
        <p:spPr>
          <a:xfrm>
            <a:off x="581660" y="2347913"/>
            <a:ext cx="5080000" cy="215582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Computer Vision with OpenCV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Working with images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Working with Videos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OCR</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Media Pipe - FaceMesh, Pose Detection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5" name="Text Box 4"/>
          <p:cNvSpPr txBox="1"/>
          <p:nvPr/>
        </p:nvSpPr>
        <p:spPr>
          <a:xfrm>
            <a:off x="6316980" y="1533207"/>
            <a:ext cx="5080000" cy="177101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Convolution Neural Network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CNN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Architecture of CNN - Kernel / Filter, Stride, Padding, Activation Function Max Pooling and Avg Pooling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50942</Words>
  <Application>WPS Presentation</Application>
  <PresentationFormat>Widescreen</PresentationFormat>
  <Paragraphs>1131</Paragraphs>
  <Slides>82</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82</vt:i4>
      </vt:variant>
    </vt:vector>
  </HeadingPairs>
  <TitlesOfParts>
    <vt:vector size="119" baseType="lpstr">
      <vt:lpstr>Arial</vt:lpstr>
      <vt:lpstr>SimSun</vt:lpstr>
      <vt:lpstr>Wingdings</vt:lpstr>
      <vt:lpstr>Arial</vt:lpstr>
      <vt:lpstr>Google Sans</vt:lpstr>
      <vt:lpstr>Segoe Print</vt:lpstr>
      <vt:lpstr>Tomorrow</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314</cp:revision>
  <dcterms:created xsi:type="dcterms:W3CDTF">2025-02-02T08:06:00Z</dcterms:created>
  <dcterms:modified xsi:type="dcterms:W3CDTF">2025-03-15T19:15:49Z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